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39600188"/>
  <p:notesSz cx="6858000" cy="9144000"/>
  <p:defaultTextStyle>
    <a:defPPr>
      <a:defRPr lang="pt-BR"/>
    </a:defPPr>
    <a:lvl1pPr marL="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1pPr>
    <a:lvl2pPr marL="172798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2pPr>
    <a:lvl3pPr marL="3455975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3pPr>
    <a:lvl4pPr marL="518396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4pPr>
    <a:lvl5pPr marL="691195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5pPr>
    <a:lvl6pPr marL="863993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6pPr>
    <a:lvl7pPr marL="10367924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7pPr>
    <a:lvl8pPr marL="1209591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8pPr>
    <a:lvl9pPr marL="13823899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72">
          <p15:clr>
            <a:srgbClr val="A4A3A4"/>
          </p15:clr>
        </p15:guide>
        <p15:guide id="2" pos="102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60" autoAdjust="0"/>
    <p:restoredTop sz="94660"/>
  </p:normalViewPr>
  <p:slideViewPr>
    <p:cSldViewPr snapToGrid="0">
      <p:cViewPr varScale="1">
        <p:scale>
          <a:sx n="19" d="100"/>
          <a:sy n="19" d="100"/>
        </p:scale>
        <p:origin x="2544" y="162"/>
      </p:cViewPr>
      <p:guideLst>
        <p:guide orient="horz" pos="12472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6480867"/>
            <a:ext cx="27539395" cy="1378673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0799268"/>
            <a:ext cx="24299466" cy="9560876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F6AE-A92B-46DB-9486-72E0F214366A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1CB5-A5B0-4622-8A80-6270516D0E99}" type="slidenum">
              <a:rPr lang="pt-BR" smtClean="0"/>
              <a:t>‹nº›</a:t>
            </a:fld>
            <a:endParaRPr lang="pt-BR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56" y="0"/>
            <a:ext cx="32400000" cy="280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7257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F6AE-A92B-46DB-9486-72E0F214366A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1CB5-A5B0-4622-8A80-6270516D0E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7429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108343"/>
            <a:ext cx="6986096" cy="3355932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108343"/>
            <a:ext cx="20553298" cy="33559329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F6AE-A92B-46DB-9486-72E0F214366A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1CB5-A5B0-4622-8A80-6270516D0E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365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F6AE-A92B-46DB-9486-72E0F214366A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1CB5-A5B0-4622-8A80-6270516D0E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8451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9872559"/>
            <a:ext cx="27944386" cy="16472575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6500971"/>
            <a:ext cx="27944386" cy="8662538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F6AE-A92B-46DB-9486-72E0F214366A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1CB5-A5B0-4622-8A80-6270516D0E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838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0541716"/>
            <a:ext cx="13769697" cy="2512595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0541716"/>
            <a:ext cx="13769697" cy="2512595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F6AE-A92B-46DB-9486-72E0F214366A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1CB5-A5B0-4622-8A80-6270516D0E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7189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108352"/>
            <a:ext cx="27944386" cy="765420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9707549"/>
            <a:ext cx="13706415" cy="4757520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4465069"/>
            <a:ext cx="13706415" cy="212759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9707549"/>
            <a:ext cx="13773917" cy="4757520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4465069"/>
            <a:ext cx="13773917" cy="212759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F6AE-A92B-46DB-9486-72E0F214366A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1CB5-A5B0-4622-8A80-6270516D0E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799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F6AE-A92B-46DB-9486-72E0F214366A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1CB5-A5B0-4622-8A80-6270516D0E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289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F6AE-A92B-46DB-9486-72E0F214366A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1CB5-A5B0-4622-8A80-6270516D0E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3439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640012"/>
            <a:ext cx="10449614" cy="9240044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5701703"/>
            <a:ext cx="16402140" cy="28141800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1880056"/>
            <a:ext cx="10449614" cy="22009274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F6AE-A92B-46DB-9486-72E0F214366A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1CB5-A5B0-4622-8A80-6270516D0E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5794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640012"/>
            <a:ext cx="10449614" cy="9240044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5701703"/>
            <a:ext cx="16402140" cy="28141800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1880056"/>
            <a:ext cx="10449614" cy="22009274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F6AE-A92B-46DB-9486-72E0F214366A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1CB5-A5B0-4622-8A80-6270516D0E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3073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108352"/>
            <a:ext cx="27944386" cy="76542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0541716"/>
            <a:ext cx="27944386" cy="25125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DF6AE-A92B-46DB-9486-72E0F214366A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F1CB5-A5B0-4622-8A80-6270516D0E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2129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680971" y="6193674"/>
            <a:ext cx="2970013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3592649">
              <a:defRPr/>
            </a:pPr>
            <a:r>
              <a:rPr 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Nome do Autor(es)</a:t>
            </a:r>
          </a:p>
          <a:p>
            <a:pPr defTabSz="3592649">
              <a:defRPr/>
            </a:pPr>
            <a:r>
              <a:rPr 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Nome do Orientador e </a:t>
            </a:r>
            <a:r>
              <a:rPr lang="pt-BR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Coorientador</a:t>
            </a:r>
            <a:endParaRPr lang="pt-B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33"/>
          <p:cNvSpPr/>
          <p:nvPr/>
        </p:nvSpPr>
        <p:spPr>
          <a:xfrm>
            <a:off x="1680971" y="8976904"/>
            <a:ext cx="14353274" cy="1088869"/>
          </a:xfrm>
          <a:prstGeom prst="roundRect">
            <a:avLst/>
          </a:prstGeom>
          <a:ln/>
        </p:spPr>
        <p:style>
          <a:lnRef idx="1">
            <a:schemeClr val="dk1"/>
          </a:lnRef>
          <a:fillRef idx="1002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sz="3666" b="1" dirty="0">
                <a:solidFill>
                  <a:schemeClr val="tx1"/>
                </a:solidFill>
                <a:latin typeface="Georgia" pitchFamily="18" charset="0"/>
              </a:rPr>
              <a:t>INTRODUÇÃO/OBJETIVOS</a:t>
            </a:r>
            <a:endParaRPr lang="pt-BR" sz="3666" b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7" name="Rounded Rectangle 124"/>
          <p:cNvSpPr/>
          <p:nvPr/>
        </p:nvSpPr>
        <p:spPr>
          <a:xfrm>
            <a:off x="1582373" y="10774173"/>
            <a:ext cx="14353274" cy="6163061"/>
          </a:xfrm>
          <a:prstGeom prst="roundRect">
            <a:avLst>
              <a:gd name="adj" fmla="val 781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pt-BR" sz="3666" b="1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TAMANHO DO PÔSTER 90X110 CM</a:t>
            </a:r>
          </a:p>
          <a:p>
            <a:pPr algn="just">
              <a:defRPr/>
            </a:pPr>
            <a:endParaRPr lang="pt-BR" sz="3666" b="1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r>
              <a:rPr lang="pt-BR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Este trabalho apresenta um modelamento numérico computacional visando a aplicação de técnicas de homogeneização para a determinação do elemento de volume representativo (EVR) de um material composto bifásico particulado, constituído de uma matriz de </a:t>
            </a:r>
            <a:r>
              <a:rPr lang="pt-BR" sz="3666" dirty="0" err="1">
                <a:solidFill>
                  <a:schemeClr val="tx1"/>
                </a:solidFill>
                <a:cs typeface="Arial" charset="0"/>
                <a:sym typeface="Symbol" pitchFamily="18" charset="2"/>
              </a:rPr>
              <a:t>polimetilmetacrilato</a:t>
            </a:r>
            <a:r>
              <a:rPr lang="pt-BR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 (PMMA) e uma segunda fase representada por heterogeneidades esféricas de aço, com uma distribuição aleatória, segundo as técnicas apresentadas por </a:t>
            </a:r>
            <a:r>
              <a:rPr lang="it-IT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Suquet, 1985 e Zohdi, 2002</a:t>
            </a:r>
            <a:r>
              <a:rPr lang="pt-BR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.</a:t>
            </a:r>
          </a:p>
        </p:txBody>
      </p:sp>
      <p:sp>
        <p:nvSpPr>
          <p:cNvPr id="8" name="Rounded Rectangle 33"/>
          <p:cNvSpPr/>
          <p:nvPr/>
        </p:nvSpPr>
        <p:spPr>
          <a:xfrm>
            <a:off x="1598826" y="17116836"/>
            <a:ext cx="14363173" cy="1088869"/>
          </a:xfrm>
          <a:prstGeom prst="roundRect">
            <a:avLst/>
          </a:prstGeom>
          <a:ln/>
        </p:spPr>
        <p:style>
          <a:lnRef idx="1">
            <a:schemeClr val="dk1"/>
          </a:lnRef>
          <a:fillRef idx="1002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sz="3666" b="1" dirty="0">
                <a:solidFill>
                  <a:schemeClr val="tx1"/>
                </a:solidFill>
                <a:latin typeface="Georgia" pitchFamily="18" charset="0"/>
              </a:rPr>
              <a:t>METODOLOGIA</a:t>
            </a:r>
            <a:endParaRPr lang="pt-BR" sz="3666" b="1" dirty="0">
              <a:solidFill>
                <a:schemeClr val="tx1"/>
              </a:solidFill>
              <a:latin typeface="Georgia" pitchFamily="18" charset="0"/>
              <a:cs typeface="Arial" charset="0"/>
              <a:sym typeface="Symbol" pitchFamily="18" charset="2"/>
            </a:endParaRPr>
          </a:p>
        </p:txBody>
      </p:sp>
      <p:sp>
        <p:nvSpPr>
          <p:cNvPr id="9" name="Rounded Rectangle 124"/>
          <p:cNvSpPr/>
          <p:nvPr/>
        </p:nvSpPr>
        <p:spPr>
          <a:xfrm>
            <a:off x="1613777" y="18430103"/>
            <a:ext cx="14353274" cy="8447922"/>
          </a:xfrm>
          <a:prstGeom prst="roundRect">
            <a:avLst>
              <a:gd name="adj" fmla="val 442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pt-BR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A confecção do modelo e as simulações foram realizadas no Laboratório de Simulação Numérica (LABSIM)  da URI – </a:t>
            </a:r>
            <a:r>
              <a:rPr lang="pt-BR" sz="3666" dirty="0" err="1">
                <a:solidFill>
                  <a:schemeClr val="tx1"/>
                </a:solidFill>
                <a:cs typeface="Arial" charset="0"/>
                <a:sym typeface="Symbol" pitchFamily="18" charset="2"/>
              </a:rPr>
              <a:t>Câmpus</a:t>
            </a:r>
            <a:r>
              <a:rPr lang="pt-BR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 de Erechim, através do software de elementos finitos ANSYS Estrutural. Para a realização deste estudo foram geradas as coordenadas aleatórias das esferas inseridas na matriz através de uma linha de comandos gerada na ferramenta </a:t>
            </a:r>
            <a:r>
              <a:rPr lang="pt-BR" sz="3666" dirty="0" err="1">
                <a:solidFill>
                  <a:schemeClr val="tx1"/>
                </a:solidFill>
                <a:cs typeface="Arial" charset="0"/>
                <a:sym typeface="Symbol" pitchFamily="18" charset="2"/>
              </a:rPr>
              <a:t>Maple</a:t>
            </a:r>
            <a:r>
              <a:rPr lang="pt-BR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 16. A condição de contorno, aplicada inicialmente para testar a funcionalidade do modelo, foi a fixação de uma face da matriz cúbica e a aplicação de tração na face oposta.</a:t>
            </a:r>
          </a:p>
        </p:txBody>
      </p:sp>
      <p:sp>
        <p:nvSpPr>
          <p:cNvPr id="10" name="Rounded Rectangle 124"/>
          <p:cNvSpPr/>
          <p:nvPr/>
        </p:nvSpPr>
        <p:spPr>
          <a:xfrm>
            <a:off x="1766177" y="18582503"/>
            <a:ext cx="14353274" cy="8447922"/>
          </a:xfrm>
          <a:prstGeom prst="roundRect">
            <a:avLst>
              <a:gd name="adj" fmla="val 442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pt-BR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A confecção do modelo e as simulações foram realizadas no Laboratório de Simulação Numérica (LABSIM)  da URI – </a:t>
            </a:r>
            <a:r>
              <a:rPr lang="pt-BR" sz="3666" dirty="0" err="1">
                <a:solidFill>
                  <a:schemeClr val="tx1"/>
                </a:solidFill>
                <a:cs typeface="Arial" charset="0"/>
                <a:sym typeface="Symbol" pitchFamily="18" charset="2"/>
              </a:rPr>
              <a:t>Câmpus</a:t>
            </a:r>
            <a:r>
              <a:rPr lang="pt-BR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 de Erechim, através do software de elementos finitos ANSYS Estrutural. Para a realização deste estudo foram geradas as coordenadas aleatórias das esferas inseridas na matriz através de uma linha de comandos gerada na ferramenta </a:t>
            </a:r>
            <a:r>
              <a:rPr lang="pt-BR" sz="3666" dirty="0" err="1">
                <a:solidFill>
                  <a:schemeClr val="tx1"/>
                </a:solidFill>
                <a:cs typeface="Arial" charset="0"/>
                <a:sym typeface="Symbol" pitchFamily="18" charset="2"/>
              </a:rPr>
              <a:t>Maple</a:t>
            </a:r>
            <a:r>
              <a:rPr lang="pt-BR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 16. A condição de contorno, aplicada inicialmente para testar a funcionalidade do modelo, foi a fixação de uma face da matriz cúbica e a aplicação de tração na face oposta.</a:t>
            </a:r>
          </a:p>
        </p:txBody>
      </p:sp>
      <p:sp>
        <p:nvSpPr>
          <p:cNvPr id="11" name="Rounded Rectangle 33"/>
          <p:cNvSpPr/>
          <p:nvPr/>
        </p:nvSpPr>
        <p:spPr>
          <a:xfrm>
            <a:off x="1582373" y="27076025"/>
            <a:ext cx="14353274" cy="1088869"/>
          </a:xfrm>
          <a:prstGeom prst="roundRect">
            <a:avLst/>
          </a:prstGeom>
          <a:ln/>
        </p:spPr>
        <p:style>
          <a:lnRef idx="1">
            <a:schemeClr val="dk1"/>
          </a:lnRef>
          <a:fillRef idx="1002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sz="3666" b="1" dirty="0">
                <a:solidFill>
                  <a:schemeClr val="tx1"/>
                </a:solidFill>
                <a:latin typeface="Georgia" pitchFamily="18" charset="0"/>
              </a:rPr>
              <a:t>RESULTADOS E DISCUSSÕES</a:t>
            </a:r>
            <a:endParaRPr lang="pt-BR" sz="3666" b="1" dirty="0">
              <a:solidFill>
                <a:schemeClr val="tx1"/>
              </a:solidFill>
              <a:latin typeface="Georgia" pitchFamily="18" charset="0"/>
              <a:cs typeface="Arial" charset="0"/>
              <a:sym typeface="Symbol" pitchFamily="18" charset="2"/>
            </a:endParaRPr>
          </a:p>
        </p:txBody>
      </p:sp>
      <p:sp>
        <p:nvSpPr>
          <p:cNvPr id="12" name="Rounded Rectangle 124"/>
          <p:cNvSpPr/>
          <p:nvPr/>
        </p:nvSpPr>
        <p:spPr>
          <a:xfrm>
            <a:off x="1613777" y="28422223"/>
            <a:ext cx="14353274" cy="8842937"/>
          </a:xfrm>
          <a:prstGeom prst="roundRect">
            <a:avLst>
              <a:gd name="adj" fmla="val 525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pt-BR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Após a escolha das características geométricas, foram definidas as constantes de engenharia dos materiais que compõem o modelo. A matriz com módulo de elasticidade de Young E = 3240MPa e coeficiente de Poisson </a:t>
            </a:r>
            <a:r>
              <a:rPr lang="el-GR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ν</a:t>
            </a:r>
            <a:r>
              <a:rPr lang="pt-BR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 = 0,25, e as esferas E = 200GPa e </a:t>
            </a:r>
            <a:r>
              <a:rPr lang="el-GR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ν</a:t>
            </a:r>
            <a:r>
              <a:rPr lang="pt-BR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 = 0,30. Na sequência, foi implementada uma malha de elementos finitos tetraédrica ao modelo, conforme se pode observar na Fig. 1. </a:t>
            </a:r>
          </a:p>
        </p:txBody>
      </p:sp>
      <p:sp>
        <p:nvSpPr>
          <p:cNvPr id="13" name="Rounded Rectangle 124"/>
          <p:cNvSpPr/>
          <p:nvPr/>
        </p:nvSpPr>
        <p:spPr>
          <a:xfrm>
            <a:off x="16592799" y="9154107"/>
            <a:ext cx="14353274" cy="16565846"/>
          </a:xfrm>
          <a:prstGeom prst="roundRect">
            <a:avLst>
              <a:gd name="adj" fmla="val 315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anchor="ctr"/>
          <a:lstStyle/>
          <a:p>
            <a:pPr algn="just">
              <a:defRPr/>
            </a:pPr>
            <a:r>
              <a:rPr lang="pt-BR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Iniciou-se a seguir a simulação numérica em casos simplificados, com as condições de contorno já mencionadas, através do software ANSYS, com o objetivo de testar a eficácia do modelo. Verificado o funcionamento do mesmo, foram recolhidos resultados de tensões, conforme Fig. 2, deformações, conforme Fig. 3, e volume dos elementos do conjunto. Com esses dados, serão alimentadas as formulações do critério de Hill, que será, na sequência do trabalho, utilizado para a determinação do EVR do modelo.</a:t>
            </a:r>
          </a:p>
          <a:p>
            <a:pPr algn="just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ctr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ctr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ctr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ctr">
              <a:defRPr/>
            </a:pPr>
            <a:r>
              <a:rPr lang="pt-BR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Figura 1 – Malha tetraédrica.</a:t>
            </a:r>
          </a:p>
          <a:p>
            <a:pPr algn="just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ctr">
              <a:defRPr/>
            </a:pPr>
            <a:r>
              <a:rPr lang="pt-BR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 Figura 2 – Representação das tensões </a:t>
            </a:r>
          </a:p>
          <a:p>
            <a:pPr algn="ctr">
              <a:defRPr/>
            </a:pPr>
            <a:r>
              <a:rPr lang="pt-BR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na matriz e nas esferas em corte.</a:t>
            </a:r>
          </a:p>
          <a:p>
            <a:pPr algn="ctr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ctr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ctr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ctr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ctr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ctr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ctr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ctr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ctr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ctr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ctr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ctr">
              <a:defRPr/>
            </a:pP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ctr">
              <a:defRPr/>
            </a:pPr>
            <a:r>
              <a:rPr lang="pt-BR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Figura 3 – Distribuição de deformações.</a:t>
            </a:r>
          </a:p>
        </p:txBody>
      </p:sp>
      <p:pic>
        <p:nvPicPr>
          <p:cNvPr id="14" name="Picture 35" descr="C:\Users\Teste\Desktop\Tudo\Aula\Projeto\Relatório final\Imagens relatórioNOO\oito esferas\EstresscorteN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0757" y="9853847"/>
            <a:ext cx="6166554" cy="520142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5" name="Imagem 20" descr="C:\Users\Teste\Desktop\Imagens relatórioNOO\oito esferas\MalhaN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614169" y="18733700"/>
            <a:ext cx="6455983" cy="524317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34" descr="C:\Users\Teste\Desktop\Tudo\Aula\Projeto\Relatório final\Imagens relatórioNOO\Duas esferas\Deformação.png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23905981" y="18497696"/>
            <a:ext cx="6204262" cy="5511279"/>
          </a:xfrm>
          <a:prstGeom prst="rect">
            <a:avLst/>
          </a:prstGeom>
          <a:ln>
            <a:noFill/>
          </a:ln>
          <a:effectLst/>
        </p:spPr>
      </p:pic>
      <p:sp>
        <p:nvSpPr>
          <p:cNvPr id="18" name="Rounded Rectangle 33"/>
          <p:cNvSpPr/>
          <p:nvPr/>
        </p:nvSpPr>
        <p:spPr>
          <a:xfrm>
            <a:off x="16397642" y="26333590"/>
            <a:ext cx="14353274" cy="1088869"/>
          </a:xfrm>
          <a:prstGeom prst="roundRect">
            <a:avLst/>
          </a:prstGeom>
          <a:ln/>
        </p:spPr>
        <p:style>
          <a:lnRef idx="1">
            <a:schemeClr val="dk1"/>
          </a:lnRef>
          <a:fillRef idx="1002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sz="3666" b="1" dirty="0">
                <a:solidFill>
                  <a:schemeClr val="tx1"/>
                </a:solidFill>
                <a:latin typeface="Georgia" pitchFamily="18" charset="0"/>
              </a:rPr>
              <a:t>CONCLUSÕES</a:t>
            </a:r>
            <a:endParaRPr lang="pt-BR" sz="3666" b="1" dirty="0">
              <a:solidFill>
                <a:schemeClr val="tx1"/>
              </a:solidFill>
              <a:latin typeface="Georgia" pitchFamily="18" charset="0"/>
              <a:cs typeface="Arial" charset="0"/>
              <a:sym typeface="Symbol" pitchFamily="18" charset="2"/>
            </a:endParaRPr>
          </a:p>
        </p:txBody>
      </p:sp>
      <p:sp>
        <p:nvSpPr>
          <p:cNvPr id="19" name="Rounded Rectangle 124"/>
          <p:cNvSpPr/>
          <p:nvPr/>
        </p:nvSpPr>
        <p:spPr>
          <a:xfrm>
            <a:off x="16432237" y="27620461"/>
            <a:ext cx="14353274" cy="4313119"/>
          </a:xfrm>
          <a:prstGeom prst="roundRect">
            <a:avLst>
              <a:gd name="adj" fmla="val 8235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pt-BR" sz="2750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endParaRPr lang="pt-BR" sz="2750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r>
              <a:rPr lang="pt-BR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Após este estudo pode-se concluir que os parâmetros térmicos como: velocidade de solidificação, gradiente de temperatura e taxa de resfriamento, tem uma forte e elevada importância na formação das macroestruturas de solidificação, porém a taxa de resfriamento é a que mais influencia na formação morfológica do grão sendo que quanto maior a taxa maior é o comprimento do grão colunar e mais estreito ele fica.</a:t>
            </a:r>
          </a:p>
          <a:p>
            <a:pPr algn="just">
              <a:defRPr/>
            </a:pPr>
            <a:endParaRPr lang="pt-BR" sz="2750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just">
              <a:defRPr/>
            </a:pPr>
            <a:endParaRPr lang="pt-BR" sz="2750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22" name="Rounded Rectangle 33"/>
          <p:cNvSpPr/>
          <p:nvPr/>
        </p:nvSpPr>
        <p:spPr>
          <a:xfrm>
            <a:off x="16637237" y="32131582"/>
            <a:ext cx="14353274" cy="1088869"/>
          </a:xfrm>
          <a:prstGeom prst="roundRect">
            <a:avLst/>
          </a:prstGeom>
          <a:ln/>
        </p:spPr>
        <p:style>
          <a:lnRef idx="1">
            <a:schemeClr val="dk1"/>
          </a:lnRef>
          <a:fillRef idx="1002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sz="3666" b="1" dirty="0">
                <a:solidFill>
                  <a:schemeClr val="tx1"/>
                </a:solidFill>
                <a:latin typeface="Georgia" pitchFamily="18" charset="0"/>
              </a:rPr>
              <a:t>REFERÊNCIAS</a:t>
            </a:r>
            <a:endParaRPr lang="pt-BR" sz="3666" b="1" dirty="0">
              <a:solidFill>
                <a:schemeClr val="tx1"/>
              </a:solidFill>
              <a:latin typeface="Georgia" pitchFamily="18" charset="0"/>
              <a:cs typeface="Arial" charset="0"/>
              <a:sym typeface="Symbol" pitchFamily="18" charset="2"/>
            </a:endParaRPr>
          </a:p>
        </p:txBody>
      </p:sp>
      <p:sp>
        <p:nvSpPr>
          <p:cNvPr id="23" name="Rounded Rectangle 124"/>
          <p:cNvSpPr/>
          <p:nvPr/>
        </p:nvSpPr>
        <p:spPr>
          <a:xfrm>
            <a:off x="16432237" y="33385566"/>
            <a:ext cx="14353274" cy="3893964"/>
          </a:xfrm>
          <a:prstGeom prst="roundRect">
            <a:avLst>
              <a:gd name="adj" fmla="val 739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523837" indent="-523837" algn="just">
              <a:buFont typeface="Arial" pitchFamily="34" charset="0"/>
              <a:buChar char="•"/>
              <a:defRPr/>
            </a:pPr>
            <a:r>
              <a:rPr lang="en-US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SUQUET, P.M. Local and global aspects in the mathematical theory of    </a:t>
            </a:r>
            <a:r>
              <a:rPr lang="en-US" sz="3666" dirty="0" err="1">
                <a:solidFill>
                  <a:schemeClr val="tx1"/>
                </a:solidFill>
                <a:cs typeface="Arial" charset="0"/>
                <a:sym typeface="Symbol" pitchFamily="18" charset="2"/>
              </a:rPr>
              <a:t>plasticit</a:t>
            </a:r>
            <a:r>
              <a:rPr lang="en-US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 – Plasticity today: </a:t>
            </a:r>
            <a:r>
              <a:rPr lang="en-US" sz="3666" dirty="0" err="1">
                <a:solidFill>
                  <a:schemeClr val="tx1"/>
                </a:solidFill>
                <a:cs typeface="Arial" charset="0"/>
                <a:sym typeface="Symbol" pitchFamily="18" charset="2"/>
              </a:rPr>
              <a:t>modelling</a:t>
            </a:r>
            <a:r>
              <a:rPr lang="en-US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, methods and applications. </a:t>
            </a:r>
            <a:r>
              <a:rPr lang="en-US" sz="3666" b="1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Elsevier Applied Science Publishers</a:t>
            </a:r>
            <a:r>
              <a:rPr lang="en-US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. In </a:t>
            </a:r>
            <a:r>
              <a:rPr lang="en-US" sz="3666" dirty="0" err="1">
                <a:solidFill>
                  <a:schemeClr val="tx1"/>
                </a:solidFill>
                <a:cs typeface="Arial" charset="0"/>
                <a:sym typeface="Symbol" pitchFamily="18" charset="2"/>
              </a:rPr>
              <a:t>Sawczuk</a:t>
            </a:r>
            <a:r>
              <a:rPr lang="en-US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 A. and Bianchi G. editors, 1985, 279–310.</a:t>
            </a:r>
          </a:p>
          <a:p>
            <a:pPr marL="523837" indent="-523837" algn="just">
              <a:buFont typeface="Arial" pitchFamily="34" charset="0"/>
              <a:buChar char="•"/>
              <a:defRPr/>
            </a:pPr>
            <a:r>
              <a:rPr lang="en-US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ZOHDI, T.I. </a:t>
            </a:r>
            <a:r>
              <a:rPr lang="en-US" sz="3666" b="1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Computational modeling and design of new random </a:t>
            </a:r>
            <a:r>
              <a:rPr lang="en-US" sz="3666" b="1" dirty="0" err="1">
                <a:solidFill>
                  <a:schemeClr val="tx1"/>
                </a:solidFill>
                <a:cs typeface="Arial" charset="0"/>
                <a:sym typeface="Symbol" pitchFamily="18" charset="2"/>
              </a:rPr>
              <a:t>microheterogeneous</a:t>
            </a:r>
            <a:r>
              <a:rPr lang="en-US" sz="3666" b="1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 materials.</a:t>
            </a:r>
            <a:r>
              <a:rPr lang="en-US" sz="3666" dirty="0">
                <a:solidFill>
                  <a:schemeClr val="tx1"/>
                </a:solidFill>
                <a:cs typeface="Arial" charset="0"/>
                <a:sym typeface="Symbol" pitchFamily="18" charset="2"/>
              </a:rPr>
              <a:t> CISM Course Notes, 2002.</a:t>
            </a:r>
            <a:endParaRPr lang="pt-BR" sz="3666" dirty="0">
              <a:solidFill>
                <a:schemeClr val="tx1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2402800" y="4661599"/>
            <a:ext cx="85877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latin typeface="Arial" pitchFamily="34" charset="0"/>
                <a:cs typeface="Arial" pitchFamily="34" charset="0"/>
              </a:rPr>
              <a:t>NOME DO CURSO</a:t>
            </a:r>
          </a:p>
        </p:txBody>
      </p:sp>
      <p:sp>
        <p:nvSpPr>
          <p:cNvPr id="5" name="Retângulo 4"/>
          <p:cNvSpPr/>
          <p:nvPr/>
        </p:nvSpPr>
        <p:spPr>
          <a:xfrm>
            <a:off x="11769585" y="4691194"/>
            <a:ext cx="886011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3592649">
              <a:defRPr/>
            </a:pPr>
            <a:r>
              <a:rPr lang="pt-BR" sz="6000" b="1" dirty="0"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</p:txBody>
      </p:sp>
    </p:spTree>
    <p:extLst>
      <p:ext uri="{BB962C8B-B14F-4D97-AF65-F5344CB8AC3E}">
        <p14:creationId xmlns:p14="http://schemas.microsoft.com/office/powerpoint/2010/main" val="18399250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609</Words>
  <Application>Microsoft Office PowerPoint</Application>
  <PresentationFormat>Personalizar</PresentationFormat>
  <Paragraphs>62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Symbol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ACER</dc:creator>
  <cp:lastModifiedBy>SABRINA FIORI</cp:lastModifiedBy>
  <cp:revision>13</cp:revision>
  <dcterms:created xsi:type="dcterms:W3CDTF">2022-11-01T22:58:37Z</dcterms:created>
  <dcterms:modified xsi:type="dcterms:W3CDTF">2025-10-10T14:52:48Z</dcterms:modified>
</cp:coreProperties>
</file>